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c2b90504c_0_7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c2b90504c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openshift.com/blog/create-s2i-builder-image</a:t>
            </a:r>
            <a:endParaRPr/>
          </a:p>
        </p:txBody>
      </p:sp>
      <p:sp>
        <p:nvSpPr>
          <p:cNvPr id="174" name="Google Shape;174;g8c2b90504c_0_74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c2b90504c_0_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c2b90504c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openshift.com/blog/create-s2i-builder-image</a:t>
            </a:r>
            <a:endParaRPr/>
          </a:p>
        </p:txBody>
      </p:sp>
      <p:sp>
        <p:nvSpPr>
          <p:cNvPr id="183" name="Google Shape;183;g8c2b90504c_0_84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c2b90504c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c2b90504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openshift.com/blog/create-s2i-builder-image</a:t>
            </a:r>
            <a:endParaRPr/>
          </a:p>
        </p:txBody>
      </p:sp>
      <p:sp>
        <p:nvSpPr>
          <p:cNvPr id="191" name="Google Shape;191;g8c2b90504c_0_45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c2b90504c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c2b90504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8c2b90504c_2_0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c2b90504c_2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8c2b90504c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8c2b90504c_2_21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c2b90504c_2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c2b90504c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8c2b90504c_2_33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c2b90504c_2_8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c2b90504c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8c2b90504c_2_89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8c2b90504c_1_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8c2b90504c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8c2b90504c_1_39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c2b90504c_1_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c2b90504c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8c2b90504c_1_51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910f790168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910f7901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g910f790168_0_0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71fd55a3a_24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71fd55a3a_2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871fd55a3a_24_0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7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7:notes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c2b90504c_2_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8c2b90504c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g8c2b90504c_2_49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8c2b90504c_2_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8c2b90504c_2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g8c2b90504c_2_77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8c2b90504c_2_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8c2b90504c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g8c2b90504c_2_57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871fd55a3a_2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871fd55a3a_2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871fd55a3a_21_0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8c2b90504c_1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8c2b90504c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8c2b90504c_1_26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8c2b90504c_1_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8c2b90504c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8c2b90504c_1_67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871fd55a3a_24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g871fd55a3a_24_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c2dc4b6b6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c2dc4b6b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8c2dc4b6b6_0_3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c2dc4b6b6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c2dc4b6b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8c2dc4b6b6_0_14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70e541e7b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70e541e7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Docker is an open platform for developing, shipping, and running applications. Due to using a variety of ML modules which require different Python modules, we adopted the use of Docker containers to create isolated file systems for our ML modules.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Docker image is a file, comprised of multiple layers, that is used to execute code in a Docker container. An image is essentially built from the instructions for a complete and executable version of an application, which relies on the host OS kernel.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Docker container is a runnable instance of an image. Containers are lightweight because they don’t need the extra load of a hypervisor, but run directly within the host machine’s kernel.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870e541e7b_2_0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c2b90504c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c2b90504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Dockerfile is a text document that contains all the commands a user could call on the command line to assemble an image.</a:t>
            </a:r>
            <a:endParaRPr/>
          </a:p>
        </p:txBody>
      </p:sp>
      <p:sp>
        <p:nvSpPr>
          <p:cNvPr id="136" name="Google Shape;136;g8c2b90504c_0_14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c2b90504c_0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c2b90504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8c2b90504c_0_21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c2b90504c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c2b9050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Kubernetes </a:t>
            </a:r>
            <a:r>
              <a:rPr lang="en-US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is an open-source system for automating deployment, scaling, and management of containerized applications.</a:t>
            </a:r>
            <a:endParaRPr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Kubernetes helps simplify container runtime by managing Docker-based applications that are placed on an underlying system that maintains several replicas of running applications. Kubernetes has enabled developers to accelerate the development of cloud-native applications and created an ecosystem of services that are self-driven and reusable.</a:t>
            </a:r>
            <a:endParaRPr/>
          </a:p>
        </p:txBody>
      </p:sp>
      <p:sp>
        <p:nvSpPr>
          <p:cNvPr id="155" name="Google Shape;155;g8c2b90504c_0_0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c2b90504c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c2b90504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openshift.com/blog/create-s2i-builder-image</a:t>
            </a:r>
            <a:endParaRPr/>
          </a:p>
        </p:txBody>
      </p:sp>
      <p:sp>
        <p:nvSpPr>
          <p:cNvPr id="164" name="Google Shape;164;g8c2b90504c_0_55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3485037"/>
            <a:ext cx="9144000" cy="337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22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2"/>
          <p:cNvSpPr txBox="1"/>
          <p:nvPr>
            <p:ph idx="1" type="subTitle"/>
          </p:nvPr>
        </p:nvSpPr>
        <p:spPr>
          <a:xfrm>
            <a:off x="1385554" y="51054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2"/>
          <p:cNvSpPr txBox="1"/>
          <p:nvPr>
            <p:ph type="ctrTitle"/>
          </p:nvPr>
        </p:nvSpPr>
        <p:spPr>
          <a:xfrm>
            <a:off x="717518" y="3485037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pic>
        <p:nvPicPr>
          <p:cNvPr id="26" name="Google Shape;2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5512" y="317848"/>
            <a:ext cx="3132975" cy="290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80" name="Google Shape;80;p11"/>
          <p:cNvSpPr txBox="1"/>
          <p:nvPr>
            <p:ph idx="1" type="body"/>
          </p:nvPr>
        </p:nvSpPr>
        <p:spPr>
          <a:xfrm rot="5400000">
            <a:off x="2308948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type="title"/>
          </p:nvPr>
        </p:nvSpPr>
        <p:spPr>
          <a:xfrm rot="5400000">
            <a:off x="4732348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86" name="Google Shape;86;p12"/>
          <p:cNvSpPr txBox="1"/>
          <p:nvPr>
            <p:ph idx="1" type="body"/>
          </p:nvPr>
        </p:nvSpPr>
        <p:spPr>
          <a:xfrm rot="5400000">
            <a:off x="541348" y="190486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29" name="Google Shape;29;p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722312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722312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457200" y="1686071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457200" y="2325833"/>
            <a:ext cx="4040100" cy="3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3" type="body"/>
          </p:nvPr>
        </p:nvSpPr>
        <p:spPr>
          <a:xfrm>
            <a:off x="4645025" y="1680141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4" type="body"/>
          </p:nvPr>
        </p:nvSpPr>
        <p:spPr>
          <a:xfrm>
            <a:off x="4645025" y="2325833"/>
            <a:ext cx="4041900" cy="3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57" name="Google Shape;57;p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66" name="Google Shape;66;p9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73" name="Google Shape;7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635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698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11430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25400" lvl="3" marL="1600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25400" lvl="4" marL="2057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25400" lvl="5" marL="2514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25400" lvl="6" marL="2971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25400" lvl="7" marL="3429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25400" lvl="8" marL="3886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0"/>
          <p:cNvSpPr txBox="1"/>
          <p:nvPr>
            <p:ph idx="1" type="body"/>
          </p:nvPr>
        </p:nvSpPr>
        <p:spPr>
          <a:xfrm>
            <a:off x="1792288" y="5367337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83300" y="150450"/>
            <a:ext cx="1399250" cy="12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50" y="113575"/>
            <a:ext cx="1370149" cy="137014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22.png"/><Relationship Id="rId6" Type="http://schemas.openxmlformats.org/officeDocument/2006/relationships/image" Target="../media/image17.png"/><Relationship Id="rId7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ctrTitle"/>
          </p:nvPr>
        </p:nvSpPr>
        <p:spPr>
          <a:xfrm>
            <a:off x="717518" y="3485037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/>
              <a:t>Internship 2020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/>
              <a:t>A.L.I.C.E.</a:t>
            </a:r>
            <a:endParaRPr sz="3000"/>
          </a:p>
        </p:txBody>
      </p:sp>
      <p:sp>
        <p:nvSpPr>
          <p:cNvPr id="95" name="Google Shape;95;p13"/>
          <p:cNvSpPr txBox="1"/>
          <p:nvPr>
            <p:ph idx="1" type="subTitle"/>
          </p:nvPr>
        </p:nvSpPr>
        <p:spPr>
          <a:xfrm>
            <a:off x="1385554" y="51054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en-US" sz="2400"/>
              <a:t>Cornelius Yap, Tiffany Goh, Samuel Lye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Creating New Applications</a:t>
            </a:r>
            <a:endParaRPr/>
          </a:p>
        </p:txBody>
      </p:sp>
      <p:sp>
        <p:nvSpPr>
          <p:cNvPr id="177" name="Google Shape;177;p22"/>
          <p:cNvSpPr txBox="1"/>
          <p:nvPr>
            <p:ph idx="1" type="body"/>
          </p:nvPr>
        </p:nvSpPr>
        <p:spPr>
          <a:xfrm>
            <a:off x="457200" y="1981250"/>
            <a:ext cx="8229600" cy="45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700"/>
              <a:t>3.     If your github repo is private, your have to first create a secret key using your github username and password: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In the Openshift web console: Resources &gt; Secrets &gt; Create Secret</a:t>
            </a:r>
            <a:endParaRPr sz="1700"/>
          </a:p>
        </p:txBody>
      </p:sp>
      <p:sp>
        <p:nvSpPr>
          <p:cNvPr id="178" name="Google Shape;178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463" y="3148900"/>
            <a:ext cx="7219075" cy="348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Creating New Applications</a:t>
            </a:r>
            <a:endParaRPr/>
          </a:p>
        </p:txBody>
      </p:sp>
      <p:sp>
        <p:nvSpPr>
          <p:cNvPr id="186" name="Google Shape;186;p23"/>
          <p:cNvSpPr txBox="1"/>
          <p:nvPr>
            <p:ph idx="1" type="body"/>
          </p:nvPr>
        </p:nvSpPr>
        <p:spPr>
          <a:xfrm>
            <a:off x="457200" y="1981250"/>
            <a:ext cx="8229600" cy="45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700"/>
              <a:t>4</a:t>
            </a:r>
            <a:r>
              <a:rPr lang="en-US" sz="1700"/>
              <a:t>.     In your local terminal, run the </a:t>
            </a: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oc new-app</a:t>
            </a:r>
            <a:r>
              <a:rPr lang="en-US" sz="1700"/>
              <a:t> command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700"/>
              <a:buFont typeface="Courier New"/>
              <a:buChar char="-"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oc new-app https://github.com/luketankw/ALICE.git --source-secret=leekw --strategy=docker --context-dir=backend/AliceBackEnd/TopicModelling --name=topics</a:t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The first argument is the source of the github repo; --source-secret is the name of the secret used to access the private github repo; --strategy specifies the build strategy (either docker or source); --context-dir specifies the file directory of the build path. </a:t>
            </a:r>
            <a:endParaRPr sz="1700"/>
          </a:p>
        </p:txBody>
      </p:sp>
      <p:sp>
        <p:nvSpPr>
          <p:cNvPr id="187" name="Google Shape;18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Creating New Applications</a:t>
            </a:r>
            <a:endParaRPr/>
          </a:p>
        </p:txBody>
      </p:sp>
      <p:sp>
        <p:nvSpPr>
          <p:cNvPr id="194" name="Google Shape;194;p24"/>
          <p:cNvSpPr txBox="1"/>
          <p:nvPr>
            <p:ph idx="1" type="body"/>
          </p:nvPr>
        </p:nvSpPr>
        <p:spPr>
          <a:xfrm>
            <a:off x="457200" y="1981250"/>
            <a:ext cx="8229600" cy="45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700"/>
              <a:t>5.    There was in issue we faced using the web console to create our application.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Openshift has multiple ways to create applications. We tried using the Source to Image (S2I) method which generates a new Docker image using source code and a builder Docker image, i.e. </a:t>
            </a: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--strategy=source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However, using S2I ignores the Dockerfile in the github repo and is why we chose to use the Openshift terminal commands instead of the web console to create our application, i.e. </a:t>
            </a: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--strategy=docker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95" name="Google Shape;195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6" name="Google Shape;1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4263" y="4326274"/>
            <a:ext cx="4155477" cy="227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Routing</a:t>
            </a:r>
            <a:endParaRPr/>
          </a:p>
        </p:txBody>
      </p:sp>
      <p:sp>
        <p:nvSpPr>
          <p:cNvPr id="203" name="Google Shape;203;p25"/>
          <p:cNvSpPr txBox="1"/>
          <p:nvPr>
            <p:ph idx="1" type="body"/>
          </p:nvPr>
        </p:nvSpPr>
        <p:spPr>
          <a:xfrm>
            <a:off x="457200" y="1981250"/>
            <a:ext cx="8229600" cy="4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04" name="Google Shape;204;p2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5" name="Google Shape;20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883950"/>
            <a:ext cx="8534400" cy="414509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/>
          <p:nvPr/>
        </p:nvSpPr>
        <p:spPr>
          <a:xfrm>
            <a:off x="383421" y="2866899"/>
            <a:ext cx="264600" cy="302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07" name="Google Shape;207;p25"/>
          <p:cNvSpPr/>
          <p:nvPr/>
        </p:nvSpPr>
        <p:spPr>
          <a:xfrm>
            <a:off x="846099" y="3849750"/>
            <a:ext cx="492300" cy="2538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08" name="Google Shape;208;p25"/>
          <p:cNvSpPr/>
          <p:nvPr/>
        </p:nvSpPr>
        <p:spPr>
          <a:xfrm>
            <a:off x="8091500" y="2341250"/>
            <a:ext cx="729600" cy="302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Routing</a:t>
            </a:r>
            <a:endParaRPr/>
          </a:p>
        </p:txBody>
      </p:sp>
      <p:sp>
        <p:nvSpPr>
          <p:cNvPr id="215" name="Google Shape;215;p26"/>
          <p:cNvSpPr txBox="1"/>
          <p:nvPr>
            <p:ph idx="1" type="body"/>
          </p:nvPr>
        </p:nvSpPr>
        <p:spPr>
          <a:xfrm>
            <a:off x="457200" y="1981250"/>
            <a:ext cx="8229600" cy="4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16" name="Google Shape;216;p2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17" name="Google Shape;217;p26"/>
          <p:cNvGrpSpPr/>
          <p:nvPr/>
        </p:nvGrpSpPr>
        <p:grpSpPr>
          <a:xfrm>
            <a:off x="1571600" y="1625575"/>
            <a:ext cx="5966951" cy="5232425"/>
            <a:chOff x="1293350" y="1625575"/>
            <a:chExt cx="5966951" cy="5232425"/>
          </a:xfrm>
        </p:grpSpPr>
        <p:pic>
          <p:nvPicPr>
            <p:cNvPr id="218" name="Google Shape;218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293350" y="4281425"/>
              <a:ext cx="5966943" cy="2576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9" name="Google Shape;219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93350" y="1625575"/>
              <a:ext cx="5966951" cy="2655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0" name="Google Shape;220;p26"/>
          <p:cNvSpPr/>
          <p:nvPr/>
        </p:nvSpPr>
        <p:spPr>
          <a:xfrm>
            <a:off x="1608176" y="2220450"/>
            <a:ext cx="754200" cy="365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21" name="Google Shape;221;p26"/>
          <p:cNvSpPr/>
          <p:nvPr/>
        </p:nvSpPr>
        <p:spPr>
          <a:xfrm>
            <a:off x="1608183" y="3843500"/>
            <a:ext cx="754200" cy="327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22" name="Google Shape;222;p26"/>
          <p:cNvSpPr/>
          <p:nvPr/>
        </p:nvSpPr>
        <p:spPr>
          <a:xfrm>
            <a:off x="1626463" y="6721450"/>
            <a:ext cx="400500" cy="153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23" name="Google Shape;223;p26"/>
          <p:cNvSpPr/>
          <p:nvPr/>
        </p:nvSpPr>
        <p:spPr>
          <a:xfrm>
            <a:off x="1619733" y="3378849"/>
            <a:ext cx="731100" cy="302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Routing</a:t>
            </a:r>
            <a:endParaRPr/>
          </a:p>
        </p:txBody>
      </p:sp>
      <p:sp>
        <p:nvSpPr>
          <p:cNvPr id="230" name="Google Shape;230;p27"/>
          <p:cNvSpPr txBox="1"/>
          <p:nvPr>
            <p:ph idx="1" type="body"/>
          </p:nvPr>
        </p:nvSpPr>
        <p:spPr>
          <a:xfrm>
            <a:off x="457200" y="1981250"/>
            <a:ext cx="8229600" cy="4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31" name="Google Shape;231;p2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00" y="1981250"/>
            <a:ext cx="8893201" cy="404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7"/>
          <p:cNvSpPr/>
          <p:nvPr/>
        </p:nvSpPr>
        <p:spPr>
          <a:xfrm>
            <a:off x="4760601" y="4984075"/>
            <a:ext cx="4125000" cy="698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Routing</a:t>
            </a:r>
            <a:endParaRPr/>
          </a:p>
        </p:txBody>
      </p:sp>
      <p:sp>
        <p:nvSpPr>
          <p:cNvPr id="240" name="Google Shape;240;p28"/>
          <p:cNvSpPr txBox="1"/>
          <p:nvPr>
            <p:ph idx="1" type="body"/>
          </p:nvPr>
        </p:nvSpPr>
        <p:spPr>
          <a:xfrm>
            <a:off x="457200" y="1981250"/>
            <a:ext cx="8229600" cy="4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41" name="Google Shape;241;p2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2" name="Google Shape;2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021763"/>
            <a:ext cx="8229600" cy="406408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8"/>
          <p:cNvSpPr/>
          <p:nvPr/>
        </p:nvSpPr>
        <p:spPr>
          <a:xfrm>
            <a:off x="2495550" y="4826775"/>
            <a:ext cx="540600" cy="270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44" name="Google Shape;244;p28"/>
          <p:cNvSpPr/>
          <p:nvPr/>
        </p:nvSpPr>
        <p:spPr>
          <a:xfrm>
            <a:off x="5584225" y="4826775"/>
            <a:ext cx="676200" cy="270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title"/>
          </p:nvPr>
        </p:nvSpPr>
        <p:spPr>
          <a:xfrm>
            <a:off x="2324125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Routing</a:t>
            </a:r>
            <a:endParaRPr/>
          </a:p>
        </p:txBody>
      </p:sp>
      <p:sp>
        <p:nvSpPr>
          <p:cNvPr id="251" name="Google Shape;251;p2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2" name="Google Shape;252;p29"/>
          <p:cNvSpPr txBox="1"/>
          <p:nvPr/>
        </p:nvSpPr>
        <p:spPr>
          <a:xfrm>
            <a:off x="430470" y="1674645"/>
            <a:ext cx="80895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53" name="Google Shape;2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50" y="2219651"/>
            <a:ext cx="9144001" cy="396489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9"/>
          <p:cNvSpPr/>
          <p:nvPr/>
        </p:nvSpPr>
        <p:spPr>
          <a:xfrm>
            <a:off x="7904300" y="3327850"/>
            <a:ext cx="470100" cy="191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55" name="Google Shape;255;p29"/>
          <p:cNvSpPr/>
          <p:nvPr/>
        </p:nvSpPr>
        <p:spPr>
          <a:xfrm>
            <a:off x="8519975" y="2923625"/>
            <a:ext cx="548100" cy="191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56" name="Google Shape;256;p29"/>
          <p:cNvSpPr/>
          <p:nvPr/>
        </p:nvSpPr>
        <p:spPr>
          <a:xfrm>
            <a:off x="1794175" y="2555850"/>
            <a:ext cx="470100" cy="191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57" name="Google Shape;257;p29"/>
          <p:cNvSpPr/>
          <p:nvPr/>
        </p:nvSpPr>
        <p:spPr>
          <a:xfrm>
            <a:off x="154750" y="3064150"/>
            <a:ext cx="1016100" cy="365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>
            <p:ph type="title"/>
          </p:nvPr>
        </p:nvSpPr>
        <p:spPr>
          <a:xfrm>
            <a:off x="2324125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Routing</a:t>
            </a:r>
            <a:endParaRPr/>
          </a:p>
        </p:txBody>
      </p:sp>
      <p:sp>
        <p:nvSpPr>
          <p:cNvPr id="264" name="Google Shape;264;p3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5" name="Google Shape;265;p30"/>
          <p:cNvSpPr txBox="1"/>
          <p:nvPr/>
        </p:nvSpPr>
        <p:spPr>
          <a:xfrm>
            <a:off x="430470" y="1674645"/>
            <a:ext cx="80895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66" name="Google Shape;2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190" y="1674651"/>
            <a:ext cx="7272060" cy="468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0"/>
          <p:cNvSpPr/>
          <p:nvPr/>
        </p:nvSpPr>
        <p:spPr>
          <a:xfrm>
            <a:off x="1548325" y="3008450"/>
            <a:ext cx="2199300" cy="173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68" name="Google Shape;268;p30"/>
          <p:cNvSpPr/>
          <p:nvPr/>
        </p:nvSpPr>
        <p:spPr>
          <a:xfrm>
            <a:off x="991651" y="5983451"/>
            <a:ext cx="379500" cy="224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/>
          <p:nvPr>
            <p:ph type="title"/>
          </p:nvPr>
        </p:nvSpPr>
        <p:spPr>
          <a:xfrm>
            <a:off x="2591525" y="242875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/>
              <a:t>Architecture</a:t>
            </a:r>
            <a:endParaRPr/>
          </a:p>
        </p:txBody>
      </p:sp>
      <p:sp>
        <p:nvSpPr>
          <p:cNvPr id="275" name="Google Shape;275;p31"/>
          <p:cNvSpPr txBox="1"/>
          <p:nvPr>
            <p:ph idx="12" type="sldNum"/>
          </p:nvPr>
        </p:nvSpPr>
        <p:spPr>
          <a:xfrm>
            <a:off x="6549500" y="62299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6" name="Google Shape;276;p31"/>
          <p:cNvCxnSpPr>
            <a:stCxn id="277" idx="1"/>
            <a:endCxn id="277" idx="3"/>
          </p:cNvCxnSpPr>
          <p:nvPr/>
        </p:nvCxnSpPr>
        <p:spPr>
          <a:xfrm>
            <a:off x="299160" y="4623092"/>
            <a:ext cx="187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8" name="Google Shape;278;p31"/>
          <p:cNvGrpSpPr/>
          <p:nvPr/>
        </p:nvGrpSpPr>
        <p:grpSpPr>
          <a:xfrm>
            <a:off x="299160" y="1778500"/>
            <a:ext cx="8968315" cy="4934575"/>
            <a:chOff x="453885" y="1798800"/>
            <a:chExt cx="8968315" cy="4934575"/>
          </a:xfrm>
        </p:grpSpPr>
        <p:sp>
          <p:nvSpPr>
            <p:cNvPr id="277" name="Google Shape;277;p31"/>
            <p:cNvSpPr/>
            <p:nvPr/>
          </p:nvSpPr>
          <p:spPr>
            <a:xfrm>
              <a:off x="453885" y="3056909"/>
              <a:ext cx="1873285" cy="3172967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3342398" y="3056990"/>
              <a:ext cx="1873285" cy="3172967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6933234" y="2313872"/>
              <a:ext cx="1746954" cy="717834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2475089" y="3750038"/>
              <a:ext cx="719390" cy="305193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 rot="10800000">
              <a:off x="2475101" y="5252582"/>
              <a:ext cx="719390" cy="304869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 rot="-1681074">
              <a:off x="5250090" y="2802478"/>
              <a:ext cx="1636295" cy="265548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 rot="-2478056">
              <a:off x="5035062" y="3431215"/>
              <a:ext cx="2066349" cy="264747"/>
            </a:xfrm>
            <a:prstGeom prst="right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1"/>
            <p:cNvSpPr txBox="1"/>
            <p:nvPr/>
          </p:nvSpPr>
          <p:spPr>
            <a:xfrm>
              <a:off x="3563400" y="1798800"/>
              <a:ext cx="2133600" cy="125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>
                  <a:solidFill>
                    <a:srgbClr val="FF0000"/>
                  </a:solidFill>
                </a:rPr>
                <a:t>Each child</a:t>
              </a:r>
              <a:r>
                <a:rPr lang="en-US" u="sng">
                  <a:solidFill>
                    <a:srgbClr val="FF0000"/>
                  </a:solidFill>
                </a:rPr>
                <a:t> thread</a:t>
              </a:r>
              <a:r>
                <a:rPr lang="en-US" u="sng">
                  <a:solidFill>
                    <a:srgbClr val="FF0000"/>
                  </a:solidFill>
                </a:rPr>
                <a:t> runs</a:t>
              </a:r>
              <a:endParaRPr u="sng">
                <a:solidFill>
                  <a:srgbClr val="FF0000"/>
                </a:solidFill>
              </a:endParaRPr>
            </a:p>
            <a:p>
              <a:pPr indent="-3175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ts val="1400"/>
                <a:buAutoNum type="arabicPeriod"/>
              </a:pPr>
              <a:r>
                <a:rPr lang="en-US">
                  <a:solidFill>
                    <a:srgbClr val="FF0000"/>
                  </a:solidFill>
                </a:rPr>
                <a:t>Topic Modelling </a:t>
              </a:r>
              <a:endParaRPr>
                <a:solidFill>
                  <a:srgbClr val="FF0000"/>
                </a:solidFill>
              </a:endParaRPr>
            </a:p>
            <a:p>
              <a:pPr indent="-3175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ts val="1400"/>
                <a:buAutoNum type="arabicPeriod"/>
              </a:pPr>
              <a:r>
                <a:rPr lang="en-US">
                  <a:solidFill>
                    <a:srgbClr val="FF0000"/>
                  </a:solidFill>
                </a:rPr>
                <a:t>Sentiment </a:t>
              </a:r>
              <a:endParaRPr>
                <a:solidFill>
                  <a:srgbClr val="FF0000"/>
                </a:solidFill>
              </a:endParaRPr>
            </a:p>
            <a:p>
              <a:pPr indent="-3175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ts val="1400"/>
                <a:buAutoNum type="arabicPeriod"/>
              </a:pPr>
              <a:r>
                <a:rPr lang="en-US">
                  <a:solidFill>
                    <a:srgbClr val="FF0000"/>
                  </a:solidFill>
                </a:rPr>
                <a:t>Classifier</a:t>
              </a:r>
              <a:endParaRPr>
                <a:solidFill>
                  <a:srgbClr val="FF0000"/>
                </a:solidFill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0000"/>
                  </a:solidFill>
                </a:rPr>
                <a:t>….</a:t>
              </a: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86" name="Google Shape;286;p31"/>
            <p:cNvSpPr txBox="1"/>
            <p:nvPr/>
          </p:nvSpPr>
          <p:spPr>
            <a:xfrm rot="-1667405">
              <a:off x="5154702" y="2393397"/>
              <a:ext cx="2284263" cy="365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0000"/>
                  </a:solidFill>
                </a:rPr>
                <a:t>Child thread 1: File 1 </a:t>
              </a: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87" name="Google Shape;287;p31"/>
            <p:cNvSpPr txBox="1"/>
            <p:nvPr/>
          </p:nvSpPr>
          <p:spPr>
            <a:xfrm rot="-2439897">
              <a:off x="4926218" y="3080291"/>
              <a:ext cx="2284409" cy="3650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0000"/>
                  </a:solidFill>
                </a:rPr>
                <a:t>Child thread 2:  File 2 </a:t>
              </a: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88" name="Google Shape;288;p31"/>
            <p:cNvSpPr txBox="1"/>
            <p:nvPr/>
          </p:nvSpPr>
          <p:spPr>
            <a:xfrm>
              <a:off x="6768400" y="2978700"/>
              <a:ext cx="2653800" cy="7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0000"/>
                  </a:solidFill>
                </a:rPr>
                <a:t>(Each file runs on a separate thread in a pod)</a:t>
              </a: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89" name="Google Shape;289;p31"/>
            <p:cNvSpPr txBox="1"/>
            <p:nvPr/>
          </p:nvSpPr>
          <p:spPr>
            <a:xfrm>
              <a:off x="550800" y="3545400"/>
              <a:ext cx="2133600" cy="100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Upload Page </a:t>
              </a:r>
              <a:endParaRPr sz="2000"/>
            </a:p>
          </p:txBody>
        </p:sp>
        <p:sp>
          <p:nvSpPr>
            <p:cNvPr id="290" name="Google Shape;290;p31"/>
            <p:cNvSpPr txBox="1"/>
            <p:nvPr/>
          </p:nvSpPr>
          <p:spPr>
            <a:xfrm>
              <a:off x="627000" y="5139413"/>
              <a:ext cx="2133600" cy="100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Dashboard </a:t>
              </a:r>
              <a:r>
                <a:rPr lang="en-US" sz="2000"/>
                <a:t> </a:t>
              </a:r>
              <a:endParaRPr sz="2000"/>
            </a:p>
          </p:txBody>
        </p:sp>
        <p:sp>
          <p:nvSpPr>
            <p:cNvPr id="291" name="Google Shape;291;p31"/>
            <p:cNvSpPr txBox="1"/>
            <p:nvPr/>
          </p:nvSpPr>
          <p:spPr>
            <a:xfrm>
              <a:off x="3476775" y="4329127"/>
              <a:ext cx="2133600" cy="114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Main Thread </a:t>
              </a:r>
              <a:endParaRPr sz="2000"/>
            </a:p>
          </p:txBody>
        </p:sp>
        <p:sp>
          <p:nvSpPr>
            <p:cNvPr id="292" name="Google Shape;292;p31"/>
            <p:cNvSpPr txBox="1"/>
            <p:nvPr/>
          </p:nvSpPr>
          <p:spPr>
            <a:xfrm>
              <a:off x="6966225" y="2473950"/>
              <a:ext cx="18732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rgbClr val="FF0000"/>
                  </a:solidFill>
                </a:rPr>
                <a:t>Topic </a:t>
              </a:r>
              <a:r>
                <a:rPr lang="en-US" sz="1700">
                  <a:solidFill>
                    <a:srgbClr val="FF0000"/>
                  </a:solidFill>
                </a:rPr>
                <a:t>Modelling</a:t>
              </a:r>
              <a:endParaRPr sz="1700">
                <a:solidFill>
                  <a:srgbClr val="FF0000"/>
                </a:solidFill>
              </a:endParaRPr>
            </a:p>
          </p:txBody>
        </p:sp>
        <p:grpSp>
          <p:nvGrpSpPr>
            <p:cNvPr id="293" name="Google Shape;293;p31"/>
            <p:cNvGrpSpPr/>
            <p:nvPr/>
          </p:nvGrpSpPr>
          <p:grpSpPr>
            <a:xfrm>
              <a:off x="6759975" y="3994663"/>
              <a:ext cx="2438100" cy="2311937"/>
              <a:chOff x="6768400" y="3832188"/>
              <a:chExt cx="2438100" cy="2311937"/>
            </a:xfrm>
          </p:grpSpPr>
          <p:sp>
            <p:nvSpPr>
              <p:cNvPr id="294" name="Google Shape;294;p31"/>
              <p:cNvSpPr/>
              <p:nvPr/>
            </p:nvSpPr>
            <p:spPr>
              <a:xfrm>
                <a:off x="6912372" y="3832188"/>
                <a:ext cx="1746900" cy="717900"/>
              </a:xfrm>
              <a:prstGeom prst="rect">
                <a:avLst/>
              </a:prstGeom>
              <a:noFill/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31"/>
              <p:cNvSpPr/>
              <p:nvPr/>
            </p:nvSpPr>
            <p:spPr>
              <a:xfrm>
                <a:off x="6912372" y="4760199"/>
                <a:ext cx="1746900" cy="717900"/>
              </a:xfrm>
              <a:prstGeom prst="rect">
                <a:avLst/>
              </a:prstGeom>
              <a:noFill/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31"/>
              <p:cNvSpPr txBox="1"/>
              <p:nvPr/>
            </p:nvSpPr>
            <p:spPr>
              <a:xfrm>
                <a:off x="6768400" y="5395925"/>
                <a:ext cx="2438100" cy="74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chemeClr val="accent6"/>
                    </a:solidFill>
                  </a:rPr>
                  <a:t>(Load balancing across 2 relation pods)</a:t>
                </a:r>
                <a:endParaRPr>
                  <a:solidFill>
                    <a:schemeClr val="accent6"/>
                  </a:solidFill>
                </a:endParaRPr>
              </a:p>
            </p:txBody>
          </p:sp>
          <p:sp>
            <p:nvSpPr>
              <p:cNvPr id="297" name="Google Shape;297;p31"/>
              <p:cNvSpPr txBox="1"/>
              <p:nvPr/>
            </p:nvSpPr>
            <p:spPr>
              <a:xfrm>
                <a:off x="7002105" y="3979763"/>
                <a:ext cx="1970700" cy="36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700">
                    <a:solidFill>
                      <a:schemeClr val="accent6"/>
                    </a:solidFill>
                  </a:rPr>
                  <a:t>Relation Pod 1</a:t>
                </a:r>
                <a:endParaRPr sz="1700">
                  <a:solidFill>
                    <a:schemeClr val="accent6"/>
                  </a:solidFill>
                </a:endParaRPr>
              </a:p>
            </p:txBody>
          </p:sp>
          <p:sp>
            <p:nvSpPr>
              <p:cNvPr id="298" name="Google Shape;298;p31"/>
              <p:cNvSpPr txBox="1"/>
              <p:nvPr/>
            </p:nvSpPr>
            <p:spPr>
              <a:xfrm>
                <a:off x="6986027" y="4945000"/>
                <a:ext cx="1655100" cy="36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700">
                    <a:solidFill>
                      <a:schemeClr val="accent6"/>
                    </a:solidFill>
                  </a:rPr>
                  <a:t>Relation Pod 2</a:t>
                </a:r>
                <a:endParaRPr sz="1700">
                  <a:solidFill>
                    <a:schemeClr val="accent6"/>
                  </a:solidFill>
                </a:endParaRPr>
              </a:p>
            </p:txBody>
          </p:sp>
        </p:grpSp>
        <p:sp>
          <p:nvSpPr>
            <p:cNvPr id="299" name="Google Shape;299;p31"/>
            <p:cNvSpPr txBox="1"/>
            <p:nvPr/>
          </p:nvSpPr>
          <p:spPr>
            <a:xfrm>
              <a:off x="7564750" y="3279313"/>
              <a:ext cx="1384200" cy="10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/>
                <a:t>.</a:t>
              </a:r>
              <a:endParaRPr b="1"/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/>
                <a:t>.</a:t>
              </a:r>
              <a:endParaRPr b="1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300" name="Google Shape;300;p31"/>
            <p:cNvSpPr txBox="1"/>
            <p:nvPr/>
          </p:nvSpPr>
          <p:spPr>
            <a:xfrm>
              <a:off x="6738100" y="6229975"/>
              <a:ext cx="1970700" cy="50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00FF"/>
                  </a:solidFill>
                </a:rPr>
                <a:t>(Relation Pod 3?)</a:t>
              </a: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301" name="Google Shape;301;p31"/>
            <p:cNvSpPr txBox="1"/>
            <p:nvPr/>
          </p:nvSpPr>
          <p:spPr>
            <a:xfrm>
              <a:off x="747950" y="6216625"/>
              <a:ext cx="15663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Frontend </a:t>
              </a:r>
              <a:endParaRPr sz="2000"/>
            </a:p>
          </p:txBody>
        </p:sp>
        <p:sp>
          <p:nvSpPr>
            <p:cNvPr id="302" name="Google Shape;302;p31"/>
            <p:cNvSpPr txBox="1"/>
            <p:nvPr/>
          </p:nvSpPr>
          <p:spPr>
            <a:xfrm>
              <a:off x="3648288" y="6222925"/>
              <a:ext cx="15663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Backend</a:t>
              </a:r>
              <a:r>
                <a:rPr lang="en-US" sz="2000"/>
                <a:t> </a:t>
              </a:r>
              <a:endParaRPr sz="2000"/>
            </a:p>
          </p:txBody>
        </p:sp>
        <p:sp>
          <p:nvSpPr>
            <p:cNvPr id="303" name="Google Shape;303;p31"/>
            <p:cNvSpPr txBox="1"/>
            <p:nvPr/>
          </p:nvSpPr>
          <p:spPr>
            <a:xfrm>
              <a:off x="2319100" y="3457238"/>
              <a:ext cx="11838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Send 2 files </a:t>
              </a:r>
              <a:endParaRPr sz="2000"/>
            </a:p>
          </p:txBody>
        </p:sp>
      </p:grpSp>
      <p:sp>
        <p:nvSpPr>
          <p:cNvPr id="304" name="Google Shape;304;p31"/>
          <p:cNvSpPr txBox="1"/>
          <p:nvPr/>
        </p:nvSpPr>
        <p:spPr>
          <a:xfrm>
            <a:off x="299150" y="1731325"/>
            <a:ext cx="21336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1"/>
          <p:cNvSpPr txBox="1"/>
          <p:nvPr/>
        </p:nvSpPr>
        <p:spPr>
          <a:xfrm>
            <a:off x="157575" y="1699875"/>
            <a:ext cx="27999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</a:rPr>
              <a:t>Threading 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</a:rPr>
              <a:t>Load Balancing </a:t>
            </a:r>
            <a:endParaRPr sz="18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FF"/>
                </a:solidFill>
              </a:rPr>
              <a:t>Auto Scaling </a:t>
            </a:r>
            <a:endParaRPr sz="18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02" name="Google Shape;102;p14"/>
          <p:cNvSpPr txBox="1"/>
          <p:nvPr>
            <p:ph idx="1" type="body"/>
          </p:nvPr>
        </p:nvSpPr>
        <p:spPr>
          <a:xfrm>
            <a:off x="378250" y="1778700"/>
            <a:ext cx="8229600" cy="41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-US" sz="1700"/>
              <a:t>Background</a:t>
            </a:r>
            <a:endParaRPr b="1" sz="1700"/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-US" sz="1700"/>
              <a:t>Docker and Kubernetes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-US" sz="1700"/>
              <a:t>Openshift</a:t>
            </a:r>
            <a:endParaRPr b="1" sz="1700"/>
          </a:p>
          <a:p>
            <a:pPr indent="45720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700"/>
              <a:t>-    	Openshift Terminal </a:t>
            </a:r>
            <a:endParaRPr b="1" sz="1700"/>
          </a:p>
          <a:p>
            <a:pPr indent="45720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700"/>
              <a:t>-  </a:t>
            </a:r>
            <a:r>
              <a:rPr lang="en-US" sz="1700"/>
              <a:t>  	Creating New Applications (Build and Deployment)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-US" sz="1700"/>
              <a:t>Routing </a:t>
            </a:r>
            <a:endParaRPr b="1" sz="1700"/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-US" sz="1700"/>
              <a:t>Auto Scaling </a:t>
            </a:r>
            <a:endParaRPr b="1" sz="1700"/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-US" sz="1700"/>
              <a:t>Load Balancing </a:t>
            </a:r>
            <a:endParaRPr b="1" sz="1700"/>
          </a:p>
          <a:p>
            <a:pPr indent="0" lvl="0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03" name="Google Shape;103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2"/>
          <p:cNvSpPr txBox="1"/>
          <p:nvPr>
            <p:ph type="title"/>
          </p:nvPr>
        </p:nvSpPr>
        <p:spPr>
          <a:xfrm>
            <a:off x="2591525" y="242875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/>
              <a:t>Auto Scaling </a:t>
            </a:r>
            <a:endParaRPr/>
          </a:p>
        </p:txBody>
      </p:sp>
      <p:sp>
        <p:nvSpPr>
          <p:cNvPr id="312" name="Google Shape;312;p32"/>
          <p:cNvSpPr txBox="1"/>
          <p:nvPr>
            <p:ph idx="12" type="sldNum"/>
          </p:nvPr>
        </p:nvSpPr>
        <p:spPr>
          <a:xfrm>
            <a:off x="6612425" y="619847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3" name="Google Shape;3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000" y="1601200"/>
            <a:ext cx="8069176" cy="138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2"/>
          <p:cNvPicPr preferRelativeResize="0"/>
          <p:nvPr/>
        </p:nvPicPr>
        <p:blipFill rotWithShape="1">
          <a:blip r:embed="rId4">
            <a:alphaModFix/>
          </a:blip>
          <a:srcRect b="-4869" l="0" r="0" t="4870"/>
          <a:stretch/>
        </p:blipFill>
        <p:spPr>
          <a:xfrm>
            <a:off x="598000" y="3396775"/>
            <a:ext cx="8069175" cy="2905874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2"/>
          <p:cNvSpPr/>
          <p:nvPr/>
        </p:nvSpPr>
        <p:spPr>
          <a:xfrm>
            <a:off x="1466200" y="2652550"/>
            <a:ext cx="921600" cy="261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16" name="Google Shape;316;p32"/>
          <p:cNvSpPr/>
          <p:nvPr/>
        </p:nvSpPr>
        <p:spPr>
          <a:xfrm>
            <a:off x="1113140" y="3974650"/>
            <a:ext cx="878400" cy="302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17" name="Google Shape;317;p32"/>
          <p:cNvSpPr/>
          <p:nvPr/>
        </p:nvSpPr>
        <p:spPr>
          <a:xfrm>
            <a:off x="7486973" y="4394550"/>
            <a:ext cx="878400" cy="187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18" name="Google Shape;318;p32"/>
          <p:cNvSpPr/>
          <p:nvPr/>
        </p:nvSpPr>
        <p:spPr>
          <a:xfrm>
            <a:off x="8041675" y="3512300"/>
            <a:ext cx="551700" cy="187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3"/>
          <p:cNvSpPr txBox="1"/>
          <p:nvPr>
            <p:ph type="title"/>
          </p:nvPr>
        </p:nvSpPr>
        <p:spPr>
          <a:xfrm>
            <a:off x="2591525" y="242875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/>
              <a:t>Auto Scaling </a:t>
            </a:r>
            <a:endParaRPr/>
          </a:p>
        </p:txBody>
      </p:sp>
      <p:sp>
        <p:nvSpPr>
          <p:cNvPr id="325" name="Google Shape;325;p33"/>
          <p:cNvSpPr txBox="1"/>
          <p:nvPr>
            <p:ph idx="12" type="sldNum"/>
          </p:nvPr>
        </p:nvSpPr>
        <p:spPr>
          <a:xfrm>
            <a:off x="6612425" y="619847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6" name="Google Shape;326;p33"/>
          <p:cNvGrpSpPr/>
          <p:nvPr/>
        </p:nvGrpSpPr>
        <p:grpSpPr>
          <a:xfrm>
            <a:off x="923150" y="1679825"/>
            <a:ext cx="7445175" cy="4571583"/>
            <a:chOff x="923150" y="1679825"/>
            <a:chExt cx="7445175" cy="4571583"/>
          </a:xfrm>
        </p:grpSpPr>
        <p:pic>
          <p:nvPicPr>
            <p:cNvPr id="327" name="Google Shape;327;p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23150" y="1679825"/>
              <a:ext cx="7445175" cy="2323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8" name="Google Shape;328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23150" y="4003000"/>
              <a:ext cx="7445175" cy="22484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9" name="Google Shape;329;p33"/>
          <p:cNvSpPr/>
          <p:nvPr/>
        </p:nvSpPr>
        <p:spPr>
          <a:xfrm>
            <a:off x="976600" y="4052200"/>
            <a:ext cx="486600" cy="155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30" name="Google Shape;330;p33"/>
          <p:cNvSpPr/>
          <p:nvPr/>
        </p:nvSpPr>
        <p:spPr>
          <a:xfrm>
            <a:off x="6166425" y="3382600"/>
            <a:ext cx="1039800" cy="611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31" name="Google Shape;331;p33"/>
          <p:cNvSpPr/>
          <p:nvPr/>
        </p:nvSpPr>
        <p:spPr>
          <a:xfrm>
            <a:off x="6166438" y="4887328"/>
            <a:ext cx="1039800" cy="1260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32" name="Google Shape;332;p33"/>
          <p:cNvSpPr/>
          <p:nvPr/>
        </p:nvSpPr>
        <p:spPr>
          <a:xfrm>
            <a:off x="1023150" y="6038200"/>
            <a:ext cx="342600" cy="213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33" name="Google Shape;333;p33"/>
          <p:cNvSpPr/>
          <p:nvPr/>
        </p:nvSpPr>
        <p:spPr>
          <a:xfrm>
            <a:off x="976600" y="2561300"/>
            <a:ext cx="261600" cy="155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/>
          <p:nvPr>
            <p:ph type="title"/>
          </p:nvPr>
        </p:nvSpPr>
        <p:spPr>
          <a:xfrm>
            <a:off x="2591525" y="242875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/>
              <a:t>Auto Scaling </a:t>
            </a:r>
            <a:endParaRPr/>
          </a:p>
        </p:txBody>
      </p:sp>
      <p:sp>
        <p:nvSpPr>
          <p:cNvPr id="340" name="Google Shape;340;p34"/>
          <p:cNvSpPr txBox="1"/>
          <p:nvPr>
            <p:ph idx="12" type="sldNum"/>
          </p:nvPr>
        </p:nvSpPr>
        <p:spPr>
          <a:xfrm>
            <a:off x="6612425" y="619847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1" name="Google Shape;34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000" y="1601200"/>
            <a:ext cx="8069176" cy="138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4"/>
          <p:cNvPicPr preferRelativeResize="0"/>
          <p:nvPr/>
        </p:nvPicPr>
        <p:blipFill rotWithShape="1">
          <a:blip r:embed="rId4">
            <a:alphaModFix/>
          </a:blip>
          <a:srcRect b="-4869" l="0" r="0" t="4870"/>
          <a:stretch/>
        </p:blipFill>
        <p:spPr>
          <a:xfrm>
            <a:off x="598000" y="3396775"/>
            <a:ext cx="8069175" cy="2905874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4"/>
          <p:cNvSpPr/>
          <p:nvPr/>
        </p:nvSpPr>
        <p:spPr>
          <a:xfrm>
            <a:off x="7486973" y="4224300"/>
            <a:ext cx="878400" cy="187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44" name="Google Shape;344;p34"/>
          <p:cNvSpPr/>
          <p:nvPr/>
        </p:nvSpPr>
        <p:spPr>
          <a:xfrm>
            <a:off x="8041675" y="3512300"/>
            <a:ext cx="551700" cy="187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5"/>
          <p:cNvSpPr txBox="1"/>
          <p:nvPr>
            <p:ph type="title"/>
          </p:nvPr>
        </p:nvSpPr>
        <p:spPr>
          <a:xfrm>
            <a:off x="2591525" y="242875"/>
            <a:ext cx="5376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/>
              <a:t>Auto Scaling </a:t>
            </a:r>
            <a:endParaRPr/>
          </a:p>
        </p:txBody>
      </p:sp>
      <p:sp>
        <p:nvSpPr>
          <p:cNvPr id="351" name="Google Shape;351;p35"/>
          <p:cNvSpPr txBox="1"/>
          <p:nvPr>
            <p:ph idx="12" type="sldNum"/>
          </p:nvPr>
        </p:nvSpPr>
        <p:spPr>
          <a:xfrm>
            <a:off x="6612425" y="619847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2" name="Google Shape;352;p35"/>
          <p:cNvGrpSpPr/>
          <p:nvPr/>
        </p:nvGrpSpPr>
        <p:grpSpPr>
          <a:xfrm>
            <a:off x="954419" y="1604798"/>
            <a:ext cx="7092334" cy="4722850"/>
            <a:chOff x="875950" y="1601200"/>
            <a:chExt cx="7162527" cy="5222081"/>
          </a:xfrm>
        </p:grpSpPr>
        <p:pic>
          <p:nvPicPr>
            <p:cNvPr id="353" name="Google Shape;353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5950" y="1601200"/>
              <a:ext cx="7162527" cy="29456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4" name="Google Shape;354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75950" y="4546875"/>
              <a:ext cx="7162526" cy="227640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5" name="Google Shape;355;p35"/>
          <p:cNvSpPr/>
          <p:nvPr/>
        </p:nvSpPr>
        <p:spPr>
          <a:xfrm>
            <a:off x="996600" y="3300476"/>
            <a:ext cx="588300" cy="319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56" name="Google Shape;356;p35"/>
          <p:cNvSpPr/>
          <p:nvPr/>
        </p:nvSpPr>
        <p:spPr>
          <a:xfrm>
            <a:off x="996600" y="3827024"/>
            <a:ext cx="588300" cy="319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57" name="Google Shape;357;p35"/>
          <p:cNvSpPr/>
          <p:nvPr/>
        </p:nvSpPr>
        <p:spPr>
          <a:xfrm>
            <a:off x="1046425" y="6065575"/>
            <a:ext cx="379500" cy="224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58" name="Google Shape;358;p35"/>
          <p:cNvSpPr/>
          <p:nvPr/>
        </p:nvSpPr>
        <p:spPr>
          <a:xfrm>
            <a:off x="954425" y="4307925"/>
            <a:ext cx="852300" cy="365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 txBox="1"/>
          <p:nvPr>
            <p:ph type="title"/>
          </p:nvPr>
        </p:nvSpPr>
        <p:spPr>
          <a:xfrm>
            <a:off x="2324125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Balancing </a:t>
            </a:r>
            <a:endParaRPr/>
          </a:p>
        </p:txBody>
      </p:sp>
      <p:sp>
        <p:nvSpPr>
          <p:cNvPr id="365" name="Google Shape;365;p3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6" name="Google Shape;366;p36"/>
          <p:cNvSpPr txBox="1"/>
          <p:nvPr/>
        </p:nvSpPr>
        <p:spPr>
          <a:xfrm>
            <a:off x="430470" y="1674645"/>
            <a:ext cx="80895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367" name="Google Shape;36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50" y="2219651"/>
            <a:ext cx="9144001" cy="3964899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6"/>
          <p:cNvSpPr/>
          <p:nvPr/>
        </p:nvSpPr>
        <p:spPr>
          <a:xfrm>
            <a:off x="7904300" y="3327850"/>
            <a:ext cx="470100" cy="191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69" name="Google Shape;369;p36"/>
          <p:cNvSpPr/>
          <p:nvPr/>
        </p:nvSpPr>
        <p:spPr>
          <a:xfrm>
            <a:off x="8519975" y="2923625"/>
            <a:ext cx="548100" cy="191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70" name="Google Shape;370;p36"/>
          <p:cNvSpPr/>
          <p:nvPr/>
        </p:nvSpPr>
        <p:spPr>
          <a:xfrm>
            <a:off x="1794175" y="2555850"/>
            <a:ext cx="470100" cy="191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71" name="Google Shape;371;p36"/>
          <p:cNvSpPr/>
          <p:nvPr/>
        </p:nvSpPr>
        <p:spPr>
          <a:xfrm>
            <a:off x="154750" y="3064150"/>
            <a:ext cx="1016100" cy="365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7"/>
          <p:cNvSpPr txBox="1"/>
          <p:nvPr>
            <p:ph type="title"/>
          </p:nvPr>
        </p:nvSpPr>
        <p:spPr>
          <a:xfrm>
            <a:off x="2324125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Balancing </a:t>
            </a:r>
            <a:endParaRPr/>
          </a:p>
        </p:txBody>
      </p:sp>
      <p:sp>
        <p:nvSpPr>
          <p:cNvPr id="378" name="Google Shape;378;p3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9" name="Google Shape;379;p37"/>
          <p:cNvSpPr txBox="1"/>
          <p:nvPr/>
        </p:nvSpPr>
        <p:spPr>
          <a:xfrm>
            <a:off x="430470" y="1674645"/>
            <a:ext cx="80895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380" name="Google Shape;38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975" y="1783300"/>
            <a:ext cx="7104051" cy="457305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37"/>
          <p:cNvSpPr/>
          <p:nvPr/>
        </p:nvSpPr>
        <p:spPr>
          <a:xfrm>
            <a:off x="1698550" y="3227475"/>
            <a:ext cx="2627400" cy="155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82" name="Google Shape;382;p37"/>
          <p:cNvSpPr/>
          <p:nvPr/>
        </p:nvSpPr>
        <p:spPr>
          <a:xfrm>
            <a:off x="1174175" y="5992575"/>
            <a:ext cx="379500" cy="224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 Balancing</a:t>
            </a:r>
            <a:endParaRPr/>
          </a:p>
        </p:txBody>
      </p:sp>
      <p:sp>
        <p:nvSpPr>
          <p:cNvPr id="389" name="Google Shape;389;p3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91" name="Google Shape;39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963" y="1600188"/>
            <a:ext cx="8486775" cy="498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9"/>
          <p:cNvSpPr txBox="1"/>
          <p:nvPr>
            <p:ph type="ctrTitle"/>
          </p:nvPr>
        </p:nvSpPr>
        <p:spPr>
          <a:xfrm>
            <a:off x="717518" y="3485037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/>
              <a:t>Internship 2020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3000"/>
              <a:t>A.L.I.C.E.</a:t>
            </a:r>
            <a:endParaRPr sz="3000"/>
          </a:p>
        </p:txBody>
      </p:sp>
      <p:sp>
        <p:nvSpPr>
          <p:cNvPr id="397" name="Google Shape;397;p39"/>
          <p:cNvSpPr txBox="1"/>
          <p:nvPr>
            <p:ph idx="1" type="subTitle"/>
          </p:nvPr>
        </p:nvSpPr>
        <p:spPr>
          <a:xfrm>
            <a:off x="1385554" y="51054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en-US" sz="2400"/>
              <a:t>Thank you!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110" name="Google Shape;110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1" name="Google Shape;11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250" y="1789100"/>
            <a:ext cx="7743507" cy="451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118" name="Google Shape;118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25" y="2774950"/>
            <a:ext cx="4972050" cy="350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025" y="2021506"/>
            <a:ext cx="3992125" cy="78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4625" y="2021500"/>
            <a:ext cx="3286126" cy="18484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8225" y="5108674"/>
            <a:ext cx="3338913" cy="14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00850" y="3987900"/>
            <a:ext cx="2673675" cy="14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Docker</a:t>
            </a:r>
            <a:endParaRPr/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1" name="Google Shape;1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5075" y="1819775"/>
            <a:ext cx="5321724" cy="460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550" y="2999325"/>
            <a:ext cx="2520400" cy="2248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Dockerfile</a:t>
            </a:r>
            <a:endParaRPr/>
          </a:p>
        </p:txBody>
      </p:sp>
      <p:sp>
        <p:nvSpPr>
          <p:cNvPr id="139" name="Google Shape;139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0" name="Google Shape;140;p18"/>
          <p:cNvPicPr preferRelativeResize="0"/>
          <p:nvPr/>
        </p:nvPicPr>
        <p:blipFill rotWithShape="1">
          <a:blip r:embed="rId3">
            <a:alphaModFix/>
          </a:blip>
          <a:srcRect b="22287" l="33501" r="0" t="0"/>
          <a:stretch/>
        </p:blipFill>
        <p:spPr>
          <a:xfrm>
            <a:off x="397075" y="1913750"/>
            <a:ext cx="3977099" cy="274035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8"/>
          <p:cNvSpPr txBox="1"/>
          <p:nvPr>
            <p:ph idx="1" type="body"/>
          </p:nvPr>
        </p:nvSpPr>
        <p:spPr>
          <a:xfrm>
            <a:off x="4609075" y="1333500"/>
            <a:ext cx="4196400" cy="4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To start building a Docker image, run the following commands:</a:t>
            </a:r>
            <a:endParaRPr sz="1700"/>
          </a:p>
          <a:p>
            <a:pPr indent="-3365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cd into the root directory of the folder, e.g. </a:t>
            </a: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cd NER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-3365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run </a:t>
            </a: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docker build .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-3365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run </a:t>
            </a: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docker run [docker_image] -p 5080:5080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42" name="Google Shape;14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675" y="4547150"/>
            <a:ext cx="4407925" cy="147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49" name="Google Shape;149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0" name="Google Shape;150;p19"/>
          <p:cNvPicPr preferRelativeResize="0"/>
          <p:nvPr/>
        </p:nvPicPr>
        <p:blipFill rotWithShape="1">
          <a:blip r:embed="rId3">
            <a:alphaModFix/>
          </a:blip>
          <a:srcRect b="34963" l="0" r="0" t="0"/>
          <a:stretch/>
        </p:blipFill>
        <p:spPr>
          <a:xfrm>
            <a:off x="1232313" y="3522125"/>
            <a:ext cx="6228176" cy="29104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 txBox="1"/>
          <p:nvPr>
            <p:ph idx="1" type="body"/>
          </p:nvPr>
        </p:nvSpPr>
        <p:spPr>
          <a:xfrm>
            <a:off x="379200" y="1711500"/>
            <a:ext cx="7934400" cy="4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Docker Compose is a tool for defining and running multi-container Docker applications.</a:t>
            </a:r>
            <a:endParaRPr sz="1700"/>
          </a:p>
          <a:p>
            <a:pPr indent="-3365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US" sz="1700"/>
              <a:t>Define a docker-compose.yml file and run </a:t>
            </a:r>
            <a:r>
              <a:rPr lang="en-US" sz="1700">
                <a:latin typeface="Courier New"/>
                <a:ea typeface="Courier New"/>
                <a:cs typeface="Courier New"/>
                <a:sym typeface="Courier New"/>
              </a:rPr>
              <a:t>docker-compose up</a:t>
            </a:r>
            <a:r>
              <a:rPr lang="en-US" sz="1700"/>
              <a:t>. If images are not built, they will be built during the docker-compose up process.</a:t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58" name="Google Shape;158;p20"/>
          <p:cNvSpPr txBox="1"/>
          <p:nvPr>
            <p:ph idx="1" type="body"/>
          </p:nvPr>
        </p:nvSpPr>
        <p:spPr>
          <a:xfrm>
            <a:off x="457200" y="5295200"/>
            <a:ext cx="8229600" cy="13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b="1" i="1" lang="en-US" sz="1700"/>
              <a:t>Red Hat OpenShift is an open source container application platform based on the Kubernetes container orchestrator for enterprise application development and deployment.</a:t>
            </a:r>
            <a:endParaRPr b="1" i="1"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59" name="Google Shape;159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0" name="Google Shape;160;p20"/>
          <p:cNvPicPr preferRelativeResize="0"/>
          <p:nvPr/>
        </p:nvPicPr>
        <p:blipFill rotWithShape="1">
          <a:blip r:embed="rId3">
            <a:alphaModFix/>
          </a:blip>
          <a:srcRect b="8147" l="0" r="0" t="0"/>
          <a:stretch/>
        </p:blipFill>
        <p:spPr>
          <a:xfrm>
            <a:off x="1211350" y="1674950"/>
            <a:ext cx="7101525" cy="36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>
            <p:ph type="title"/>
          </p:nvPr>
        </p:nvSpPr>
        <p:spPr>
          <a:xfrm>
            <a:off x="1883700" y="227150"/>
            <a:ext cx="5376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Creating New Applications</a:t>
            </a:r>
            <a:endParaRPr/>
          </a:p>
        </p:txBody>
      </p:sp>
      <p:sp>
        <p:nvSpPr>
          <p:cNvPr id="167" name="Google Shape;167;p21"/>
          <p:cNvSpPr txBox="1"/>
          <p:nvPr>
            <p:ph idx="1" type="body"/>
          </p:nvPr>
        </p:nvSpPr>
        <p:spPr>
          <a:xfrm>
            <a:off x="457200" y="1981250"/>
            <a:ext cx="8229600" cy="45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To create a new application that will build, deploy, and run an application from your source code, the next few slides will demonstrate how to do so.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/>
              <a:t>First, copy your login command from the Openshift Web Console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/>
              <a:t>2.     In your local terminal, paste and run the Openshift Login Command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9" name="Google Shape;16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675" y="3737825"/>
            <a:ext cx="7964000" cy="96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1"/>
          <p:cNvPicPr preferRelativeResize="0"/>
          <p:nvPr/>
        </p:nvPicPr>
        <p:blipFill rotWithShape="1">
          <a:blip r:embed="rId4">
            <a:alphaModFix/>
          </a:blip>
          <a:srcRect b="62102" l="0" r="0" t="0"/>
          <a:stretch/>
        </p:blipFill>
        <p:spPr>
          <a:xfrm>
            <a:off x="634675" y="5479799"/>
            <a:ext cx="7356201" cy="9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BF_ppt_Template">
  <a:themeElements>
    <a:clrScheme name="Office">
      <a:dk1>
        <a:srgbClr val="000000"/>
      </a:dk1>
      <a:lt1>
        <a:srgbClr val="FFFFFF"/>
      </a:lt1>
      <a:dk2>
        <a:srgbClr val="2A346F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